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2"/>
  </p:notesMasterIdLst>
  <p:sldIdLst>
    <p:sldId id="270" r:id="rId2"/>
    <p:sldId id="268" r:id="rId3"/>
    <p:sldId id="271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DFF"/>
    <a:srgbClr val="DDFFEC"/>
    <a:srgbClr val="66FFCC"/>
    <a:srgbClr val="68F282"/>
    <a:srgbClr val="7714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26036-4882-47B8-A2DA-938A51C0BA77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D3229-11C9-4A9E-9559-F6E038F13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B535-5DC3-46A6-B538-E01C0222CD2B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0783-81FE-4690-B6B3-7D02326E2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B535-5DC3-46A6-B538-E01C0222CD2B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0783-81FE-4690-B6B3-7D02326E2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B535-5DC3-46A6-B538-E01C0222CD2B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0783-81FE-4690-B6B3-7D02326E2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B535-5DC3-46A6-B538-E01C0222CD2B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0783-81FE-4690-B6B3-7D02326E2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B535-5DC3-46A6-B538-E01C0222CD2B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0783-81FE-4690-B6B3-7D02326E2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B535-5DC3-46A6-B538-E01C0222CD2B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0783-81FE-4690-B6B3-7D02326E2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B535-5DC3-46A6-B538-E01C0222CD2B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0783-81FE-4690-B6B3-7D02326E2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B535-5DC3-46A6-B538-E01C0222CD2B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0783-81FE-4690-B6B3-7D02326E2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B535-5DC3-46A6-B538-E01C0222CD2B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0783-81FE-4690-B6B3-7D02326E2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B535-5DC3-46A6-B538-E01C0222CD2B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0783-81FE-4690-B6B3-7D02326E2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B535-5DC3-46A6-B538-E01C0222CD2B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780783-81FE-4690-B6B3-7D02326E22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72B535-5DC3-46A6-B538-E01C0222CD2B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780783-81FE-4690-B6B3-7D02326E224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6500" y="642938"/>
            <a:ext cx="7231063" cy="1295400"/>
          </a:xfrm>
        </p:spPr>
        <p:txBody>
          <a:bodyPr rtlCol="0">
            <a:noAutofit/>
          </a:bodyPr>
          <a:lstStyle/>
          <a:p>
            <a:pPr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Arial Black" panose="020B0A04020102020204" pitchFamily="34" charset="0"/>
              </a:rPr>
              <a:t>I B PATEL ENGLISH SCHOOL</a:t>
            </a:r>
          </a:p>
          <a:p>
            <a:pPr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Arial Black" panose="020B0A04020102020204" pitchFamily="34" charset="0"/>
              </a:rPr>
              <a:t>(PRIMARY SECTION)</a:t>
            </a:r>
            <a:endParaRPr lang="en-IN" sz="2800" dirty="0">
              <a:solidFill>
                <a:schemeClr val="tx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889125" y="195738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dirty="0">
                <a:latin typeface="Arial Black" pitchFamily="34" charset="0"/>
              </a:rPr>
              <a:t>               </a:t>
            </a:r>
            <a:r>
              <a:rPr lang="en-US" altLang="en-US" dirty="0">
                <a:solidFill>
                  <a:srgbClr val="C00000"/>
                </a:solidFill>
                <a:latin typeface="Arial Black" pitchFamily="34" charset="0"/>
              </a:rPr>
              <a:t>CLASS – </a:t>
            </a:r>
            <a:r>
              <a:rPr lang="en-US" altLang="en-US" dirty="0" smtClean="0">
                <a:solidFill>
                  <a:srgbClr val="C00000"/>
                </a:solidFill>
                <a:latin typeface="Arial Black" pitchFamily="34" charset="0"/>
              </a:rPr>
              <a:t>1</a:t>
            </a:r>
            <a:endParaRPr lang="en-US" altLang="en-US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889125" y="25908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dirty="0">
                <a:solidFill>
                  <a:srgbClr val="FFFF00"/>
                </a:solidFill>
                <a:latin typeface="Arial Black" pitchFamily="34" charset="0"/>
              </a:rPr>
              <a:t>               SUBJECT - </a:t>
            </a:r>
            <a: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  <a:t>ENGLISH</a:t>
            </a:r>
            <a:endParaRPr lang="en-US" alt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1363" y="3389313"/>
            <a:ext cx="45720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        </a:t>
            </a:r>
            <a:r>
              <a:rPr lang="en-US" sz="2800" dirty="0">
                <a:solidFill>
                  <a:srgbClr val="7030A0"/>
                </a:solidFill>
                <a:latin typeface="Arial Black" panose="020B0A04020102020204" pitchFamily="34" charset="0"/>
              </a:rPr>
              <a:t>CHAPTER – 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9124" y="4502150"/>
            <a:ext cx="61880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smtClean="0">
                <a:solidFill>
                  <a:srgbClr val="333DFF"/>
                </a:solidFill>
                <a:latin typeface="Arial Black" panose="020B0A04020102020204" pitchFamily="34" charset="0"/>
              </a:rPr>
              <a:t>A HAPPY CHILD</a:t>
            </a:r>
            <a:endParaRPr lang="en-US" sz="3600" dirty="0">
              <a:solidFill>
                <a:srgbClr val="333DFF"/>
              </a:solidFill>
              <a:latin typeface="Arial Black" panose="020B0A04020102020204" pitchFamily="34" charset="0"/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0" y="500063"/>
            <a:ext cx="8255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ute cartoon boy walking with dog Royalty Free Vector Image"/>
          <p:cNvPicPr>
            <a:picLocks noChangeAspect="1" noChangeArrowheads="1"/>
          </p:cNvPicPr>
          <p:nvPr/>
        </p:nvPicPr>
        <p:blipFill>
          <a:blip r:embed="rId2" cstate="print"/>
          <a:srcRect b="10256"/>
          <a:stretch>
            <a:fillRect/>
          </a:stretch>
        </p:blipFill>
        <p:spPr bwMode="auto">
          <a:xfrm>
            <a:off x="5410200" y="838200"/>
            <a:ext cx="2878257" cy="2133600"/>
          </a:xfrm>
          <a:prstGeom prst="rect">
            <a:avLst/>
          </a:prstGeom>
          <a:noFill/>
        </p:spPr>
      </p:pic>
      <p:pic>
        <p:nvPicPr>
          <p:cNvPr id="15364" name="Picture 4" descr="Girl Is Pointing Clipart"/>
          <p:cNvPicPr>
            <a:picLocks noChangeAspect="1" noChangeArrowheads="1"/>
          </p:cNvPicPr>
          <p:nvPr/>
        </p:nvPicPr>
        <p:blipFill>
          <a:blip r:embed="rId3"/>
          <a:srcRect l="17507" t="7003" r="12465" b="12465"/>
          <a:stretch>
            <a:fillRect/>
          </a:stretch>
        </p:blipFill>
        <p:spPr bwMode="auto">
          <a:xfrm>
            <a:off x="1295400" y="762000"/>
            <a:ext cx="1524000" cy="1752600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>
            <a:off x="2209800" y="2286000"/>
            <a:ext cx="3276600" cy="685800"/>
          </a:xfrm>
          <a:prstGeom prst="wedgeEllipseCallout">
            <a:avLst>
              <a:gd name="adj1" fmla="val -52427"/>
              <a:gd name="adj2" fmla="val -15019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70C0"/>
                </a:solidFill>
              </a:rPr>
              <a:t>     </a:t>
            </a:r>
            <a:r>
              <a:rPr lang="en-US" dirty="0" smtClean="0">
                <a:solidFill>
                  <a:srgbClr val="7030A0"/>
                </a:solidFill>
              </a:rPr>
              <a:t>That is his dog.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5366" name="Picture 6" descr="Cute Granny stock vector. Illustration of disabled, female - 106527108"/>
          <p:cNvPicPr>
            <a:picLocks noChangeAspect="1" noChangeArrowheads="1"/>
          </p:cNvPicPr>
          <p:nvPr/>
        </p:nvPicPr>
        <p:blipFill>
          <a:blip r:embed="rId4" cstate="print"/>
          <a:srcRect l="13047" r="17736"/>
          <a:stretch>
            <a:fillRect/>
          </a:stretch>
        </p:blipFill>
        <p:spPr bwMode="auto">
          <a:xfrm>
            <a:off x="381000" y="4267200"/>
            <a:ext cx="1600200" cy="2322576"/>
          </a:xfrm>
          <a:prstGeom prst="rect">
            <a:avLst/>
          </a:prstGeom>
          <a:noFill/>
        </p:spPr>
      </p:pic>
      <p:sp>
        <p:nvSpPr>
          <p:cNvPr id="8" name="Oval Callout 7"/>
          <p:cNvSpPr/>
          <p:nvPr/>
        </p:nvSpPr>
        <p:spPr>
          <a:xfrm>
            <a:off x="1524000" y="5791200"/>
            <a:ext cx="3276600" cy="685800"/>
          </a:xfrm>
          <a:prstGeom prst="wedgeEllipseCallout">
            <a:avLst>
              <a:gd name="adj1" fmla="val -52427"/>
              <a:gd name="adj2" fmla="val -15019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70C0"/>
                </a:solidFill>
              </a:rPr>
              <a:t>     </a:t>
            </a:r>
            <a:r>
              <a:rPr lang="en-US" dirty="0" smtClean="0">
                <a:solidFill>
                  <a:srgbClr val="7030A0"/>
                </a:solidFill>
              </a:rPr>
              <a:t>That is her cat.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5368" name="Picture 8" descr="Little chibi girl stroking a cat cute anime Vector Image"/>
          <p:cNvPicPr>
            <a:picLocks noChangeAspect="1" noChangeArrowheads="1"/>
          </p:cNvPicPr>
          <p:nvPr/>
        </p:nvPicPr>
        <p:blipFill>
          <a:blip r:embed="rId5" cstate="print"/>
          <a:srcRect b="14716"/>
          <a:stretch>
            <a:fillRect/>
          </a:stretch>
        </p:blipFill>
        <p:spPr bwMode="auto">
          <a:xfrm>
            <a:off x="5029200" y="4495800"/>
            <a:ext cx="2513849" cy="1957388"/>
          </a:xfrm>
          <a:prstGeom prst="rect">
            <a:avLst/>
          </a:prstGeom>
          <a:noFill/>
        </p:spPr>
      </p:pic>
    </p:spTree>
  </p:cSld>
  <p:clrMapOvr>
    <a:masterClrMapping/>
  </p:clrMapOvr>
  <p:transition advTm="7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>
                <a:solidFill>
                  <a:srgbClr val="FF0000"/>
                </a:solidFill>
              </a:rPr>
              <a:t>Let’s </a:t>
            </a:r>
            <a:r>
              <a:rPr lang="en-US" sz="4000" dirty="0" smtClean="0">
                <a:solidFill>
                  <a:srgbClr val="FF0000"/>
                </a:solidFill>
              </a:rPr>
              <a:t>learn some words from this </a:t>
            </a:r>
            <a:r>
              <a:rPr lang="en-US" sz="4000" dirty="0" smtClean="0">
                <a:solidFill>
                  <a:srgbClr val="FF0000"/>
                </a:solidFill>
              </a:rPr>
              <a:t>lesson</a:t>
            </a:r>
            <a:r>
              <a:rPr lang="en-US" sz="4000" dirty="0" smtClean="0">
                <a:solidFill>
                  <a:srgbClr val="FF0000"/>
                </a:solidFill>
              </a:rPr>
              <a:t>.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62000" y="4648200"/>
            <a:ext cx="2895600" cy="914400"/>
          </a:xfrm>
          <a:prstGeom prst="flowChartPunchedTap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>
              <a:buNone/>
            </a:pPr>
            <a:r>
              <a:rPr lang="en-US" sz="6000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appy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appy Face, Video Animation Stock Footage Video (100% Royalty ..."/>
          <p:cNvPicPr>
            <a:picLocks noChangeAspect="1" noChangeArrowheads="1"/>
          </p:cNvPicPr>
          <p:nvPr/>
        </p:nvPicPr>
        <p:blipFill>
          <a:blip r:embed="rId2"/>
          <a:srcRect l="18310" r="21127" b="5000"/>
          <a:stretch>
            <a:fillRect/>
          </a:stretch>
        </p:blipFill>
        <p:spPr bwMode="auto">
          <a:xfrm rot="21382719">
            <a:off x="1062757" y="1762363"/>
            <a:ext cx="2435003" cy="23665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2" descr="Happy Children Vector , Transparent Cartoon, Free Clipart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93499">
            <a:off x="5689674" y="1498674"/>
            <a:ext cx="2590800" cy="2590801"/>
          </a:xfrm>
          <a:prstGeom prst="snip2DiagRect">
            <a:avLst>
              <a:gd name="adj1" fmla="val 1673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ontent Placeholder 6"/>
          <p:cNvSpPr>
            <a:spLocks noGrp="1"/>
          </p:cNvSpPr>
          <p:nvPr>
            <p:ph sz="half" idx="2"/>
          </p:nvPr>
        </p:nvSpPr>
        <p:spPr>
          <a:xfrm>
            <a:off x="5562600" y="4495800"/>
            <a:ext cx="2895600" cy="914400"/>
          </a:xfrm>
          <a:prstGeom prst="flowChartPunchedTap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>
              <a:buNone/>
            </a:pPr>
            <a:r>
              <a:rPr lang="en-US" sz="6000" dirty="0" smtClean="0">
                <a:latin typeface="Arial" pitchFamily="34" charset="0"/>
                <a:cs typeface="Arial" pitchFamily="34" charset="0"/>
              </a:rPr>
              <a:t>child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/>
          <p:cNvSpPr txBox="1">
            <a:spLocks/>
          </p:cNvSpPr>
          <p:nvPr/>
        </p:nvSpPr>
        <p:spPr>
          <a:xfrm>
            <a:off x="304800" y="3276600"/>
            <a:ext cx="2895600" cy="914400"/>
          </a:xfrm>
          <a:prstGeom prst="flowChartPunchedTap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sz="60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13200" dirty="0" smtClean="0">
                <a:latin typeface="Arial" pitchFamily="34" charset="0"/>
                <a:cs typeface="Arial" pitchFamily="34" charset="0"/>
              </a:rPr>
              <a:t>house</a:t>
            </a:r>
            <a:endParaRPr lang="en-US" sz="132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2" descr="grey house png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2209800" cy="2209800"/>
          </a:xfrm>
          <a:prstGeom prst="rect">
            <a:avLst/>
          </a:prstGeom>
          <a:noFill/>
        </p:spPr>
      </p:pic>
      <p:pic>
        <p:nvPicPr>
          <p:cNvPr id="7" name="Picture 2" descr="Can you see it? Red dot illusion drives the internet bonkers"/>
          <p:cNvPicPr>
            <a:picLocks noChangeAspect="1" noChangeArrowheads="1"/>
          </p:cNvPicPr>
          <p:nvPr/>
        </p:nvPicPr>
        <p:blipFill>
          <a:blip r:embed="rId3"/>
          <a:srcRect l="21667" r="25000"/>
          <a:stretch>
            <a:fillRect/>
          </a:stretch>
        </p:blipFill>
        <p:spPr bwMode="auto">
          <a:xfrm>
            <a:off x="7010400" y="762000"/>
            <a:ext cx="1820672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ontent Placeholder 6"/>
          <p:cNvSpPr txBox="1">
            <a:spLocks/>
          </p:cNvSpPr>
          <p:nvPr/>
        </p:nvSpPr>
        <p:spPr>
          <a:xfrm>
            <a:off x="6096000" y="3124200"/>
            <a:ext cx="2895600" cy="914400"/>
          </a:xfrm>
          <a:prstGeom prst="flowChartPunchedTap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sz="60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13200" dirty="0" smtClean="0">
                <a:latin typeface="Arial" pitchFamily="34" charset="0"/>
                <a:cs typeface="Arial" pitchFamily="34" charset="0"/>
              </a:rPr>
              <a:t>red</a:t>
            </a:r>
            <a:endParaRPr lang="en-US" sz="132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Picture 2" descr="Girl Sitting On Bench Clip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200400"/>
            <a:ext cx="2256368" cy="2590800"/>
          </a:xfrm>
          <a:prstGeom prst="rect">
            <a:avLst/>
          </a:prstGeom>
          <a:noFill/>
        </p:spPr>
      </p:pic>
      <p:sp>
        <p:nvSpPr>
          <p:cNvPr id="10" name="Content Placeholder 6"/>
          <p:cNvSpPr txBox="1">
            <a:spLocks/>
          </p:cNvSpPr>
          <p:nvPr/>
        </p:nvSpPr>
        <p:spPr>
          <a:xfrm>
            <a:off x="2133600" y="5562600"/>
            <a:ext cx="2895600" cy="914400"/>
          </a:xfrm>
          <a:prstGeom prst="flowChartPunchedTap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sz="60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13200" dirty="0" smtClean="0">
                <a:latin typeface="Arial" pitchFamily="34" charset="0"/>
                <a:cs typeface="Arial" pitchFamily="34" charset="0"/>
              </a:rPr>
              <a:t>red</a:t>
            </a:r>
            <a:endParaRPr lang="en-US" sz="132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Download Free png Laughing Boy Vector, Hand, Short Hair, Laugh PNG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1941130" cy="2362200"/>
          </a:xfrm>
          <a:prstGeom prst="rect">
            <a:avLst/>
          </a:prstGeom>
          <a:noFill/>
        </p:spPr>
      </p:pic>
      <p:sp>
        <p:nvSpPr>
          <p:cNvPr id="5" name="Content Placeholder 6"/>
          <p:cNvSpPr txBox="1">
            <a:spLocks/>
          </p:cNvSpPr>
          <p:nvPr/>
        </p:nvSpPr>
        <p:spPr>
          <a:xfrm>
            <a:off x="152400" y="3352800"/>
            <a:ext cx="2895600" cy="914400"/>
          </a:xfrm>
          <a:prstGeom prst="flowChartPunchedTap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6000" dirty="0" smtClean="0">
                <a:latin typeface="Arial" pitchFamily="34" charset="0"/>
                <a:cs typeface="Arial" pitchFamily="34" charset="0"/>
              </a:rPr>
              <a:t>laugh</a:t>
            </a: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6096000" y="3429000"/>
            <a:ext cx="2895600" cy="914400"/>
          </a:xfrm>
          <a:prstGeom prst="flowChartPunchedTap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sz="60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13200" dirty="0" smtClean="0">
                <a:latin typeface="Arial" pitchFamily="34" charset="0"/>
                <a:cs typeface="Arial" pitchFamily="34" charset="0"/>
              </a:rPr>
              <a:t>play</a:t>
            </a:r>
            <a:endParaRPr lang="en-US" sz="132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2" descr="Boys Play Football Vector Illustration Kids Stock Vector (Royalty ..."/>
          <p:cNvPicPr>
            <a:picLocks noChangeAspect="1" noChangeArrowheads="1"/>
          </p:cNvPicPr>
          <p:nvPr/>
        </p:nvPicPr>
        <p:blipFill>
          <a:blip r:embed="rId3"/>
          <a:srcRect l="12716" r="4624" b="5714"/>
          <a:stretch>
            <a:fillRect/>
          </a:stretch>
        </p:blipFill>
        <p:spPr bwMode="auto">
          <a:xfrm>
            <a:off x="6248400" y="914400"/>
            <a:ext cx="2691130" cy="2484120"/>
          </a:xfrm>
          <a:prstGeom prst="rect">
            <a:avLst/>
          </a:prstGeom>
          <a:noFill/>
        </p:spPr>
      </p:pic>
      <p:pic>
        <p:nvPicPr>
          <p:cNvPr id="8" name="Picture 2" descr="Women young girl crying flat Royalty Free Vector Image"/>
          <p:cNvPicPr>
            <a:picLocks noChangeAspect="1" noChangeArrowheads="1"/>
          </p:cNvPicPr>
          <p:nvPr/>
        </p:nvPicPr>
        <p:blipFill>
          <a:blip r:embed="rId4" cstate="print"/>
          <a:srcRect b="13333"/>
          <a:stretch>
            <a:fillRect/>
          </a:stretch>
        </p:blipFill>
        <p:spPr bwMode="auto">
          <a:xfrm>
            <a:off x="3276600" y="3200400"/>
            <a:ext cx="2412430" cy="2385320"/>
          </a:xfrm>
          <a:prstGeom prst="rect">
            <a:avLst/>
          </a:prstGeom>
          <a:noFill/>
        </p:spPr>
      </p:pic>
      <p:sp>
        <p:nvSpPr>
          <p:cNvPr id="9" name="Content Placeholder 6"/>
          <p:cNvSpPr txBox="1">
            <a:spLocks/>
          </p:cNvSpPr>
          <p:nvPr/>
        </p:nvSpPr>
        <p:spPr>
          <a:xfrm>
            <a:off x="3505200" y="5410200"/>
            <a:ext cx="2895600" cy="914400"/>
          </a:xfrm>
          <a:prstGeom prst="flowChartPunchedTap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6000" dirty="0" smtClean="0">
                <a:latin typeface="Arial" pitchFamily="34" charset="0"/>
                <a:cs typeface="Arial" pitchFamily="34" charset="0"/>
              </a:rPr>
              <a:t>cry</a:t>
            </a: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 txBox="1">
            <a:spLocks/>
          </p:cNvSpPr>
          <p:nvPr/>
        </p:nvSpPr>
        <p:spPr>
          <a:xfrm>
            <a:off x="152400" y="3429000"/>
            <a:ext cx="2895600" cy="914400"/>
          </a:xfrm>
          <a:prstGeom prst="flowChartPunchedTap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sz="60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13200" dirty="0" smtClean="0">
                <a:latin typeface="Arial" pitchFamily="34" charset="0"/>
                <a:cs typeface="Arial" pitchFamily="34" charset="0"/>
              </a:rPr>
              <a:t>tree</a:t>
            </a:r>
            <a:endParaRPr lang="en-US" sz="132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3352800" y="5562600"/>
            <a:ext cx="2895600" cy="914400"/>
          </a:xfrm>
          <a:prstGeom prst="flowChartPunchedTap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sz="60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13200" dirty="0" smtClean="0">
                <a:latin typeface="Arial" pitchFamily="34" charset="0"/>
                <a:cs typeface="Arial" pitchFamily="34" charset="0"/>
              </a:rPr>
              <a:t>sun</a:t>
            </a:r>
            <a:endParaRPr lang="en-US" sz="132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2" descr="Tree vector image on | Ζωγραφική, Δέντρα"/>
          <p:cNvPicPr>
            <a:picLocks noChangeAspect="1" noChangeArrowheads="1"/>
          </p:cNvPicPr>
          <p:nvPr/>
        </p:nvPicPr>
        <p:blipFill>
          <a:blip r:embed="rId2"/>
          <a:srcRect l="-2287" r="-5204" b="9722"/>
          <a:stretch>
            <a:fillRect/>
          </a:stretch>
        </p:blipFill>
        <p:spPr bwMode="auto">
          <a:xfrm>
            <a:off x="304800" y="938719"/>
            <a:ext cx="2438400" cy="2490281"/>
          </a:xfrm>
          <a:prstGeom prst="rect">
            <a:avLst/>
          </a:prstGeom>
          <a:noFill/>
        </p:spPr>
      </p:pic>
      <p:pic>
        <p:nvPicPr>
          <p:cNvPr id="7" name="Picture 2" descr="User is online&quot; green dot icon for Android material design - Stack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838200"/>
            <a:ext cx="1693353" cy="21851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Content Placeholder 6"/>
          <p:cNvSpPr txBox="1">
            <a:spLocks/>
          </p:cNvSpPr>
          <p:nvPr/>
        </p:nvSpPr>
        <p:spPr>
          <a:xfrm>
            <a:off x="6019800" y="3352800"/>
            <a:ext cx="2895600" cy="914400"/>
          </a:xfrm>
          <a:prstGeom prst="flowChartPunchedTap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sz="60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13200" dirty="0" smtClean="0">
                <a:latin typeface="Arial" pitchFamily="34" charset="0"/>
                <a:cs typeface="Arial" pitchFamily="34" charset="0"/>
              </a:rPr>
              <a:t>green</a:t>
            </a:r>
            <a:endParaRPr lang="en-US" sz="132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Picture 2" descr="Sun Transparent PNG Clip Art Image | Gallery Yopriceville - High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352800"/>
            <a:ext cx="2180465" cy="2209800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219200"/>
            <a:ext cx="2590800" cy="4086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Arial Black" pitchFamily="34" charset="0"/>
              </a:rPr>
              <a:t>SMALL LETTERS</a:t>
            </a:r>
            <a:endParaRPr lang="en-US" u="sng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12308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Arial Black" pitchFamily="34" charset="0"/>
              </a:rPr>
              <a:t>CAPITAL LETTERS  </a:t>
            </a:r>
            <a:endParaRPr lang="en-US" u="sng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17526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drum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24384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ship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31242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child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375862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desk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44196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pot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19005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DRUM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400" y="31959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CHILD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600" y="25101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SHIP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44913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POT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4400" y="38817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DESK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6800" y="50540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toy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4400" y="51009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TOY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971800" y="2133600"/>
            <a:ext cx="128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910840" y="2819400"/>
            <a:ext cx="128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895600" y="3505200"/>
            <a:ext cx="128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819400" y="4114800"/>
            <a:ext cx="128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819400" y="4800600"/>
            <a:ext cx="128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819400" y="5410200"/>
            <a:ext cx="128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7000"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artoon Illustration Of A Cute Cheerful Girl Wearing Beautiful ..."/>
          <p:cNvPicPr>
            <a:picLocks noChangeAspect="1" noChangeArrowheads="1"/>
          </p:cNvPicPr>
          <p:nvPr/>
        </p:nvPicPr>
        <p:blipFill>
          <a:blip r:embed="rId2" cstate="print"/>
          <a:srcRect l="18726" r="25097"/>
          <a:stretch>
            <a:fillRect/>
          </a:stretch>
        </p:blipFill>
        <p:spPr bwMode="auto">
          <a:xfrm>
            <a:off x="7010400" y="990599"/>
            <a:ext cx="1469128" cy="2615184"/>
          </a:xfrm>
          <a:prstGeom prst="rect">
            <a:avLst/>
          </a:prstGeom>
          <a:noFill/>
        </p:spPr>
      </p:pic>
      <p:pic>
        <p:nvPicPr>
          <p:cNvPr id="18438" name="Picture 6" descr="Boy Cartoon Character | free vectors | UI Download"/>
          <p:cNvPicPr>
            <a:picLocks noChangeAspect="1" noChangeArrowheads="1"/>
          </p:cNvPicPr>
          <p:nvPr/>
        </p:nvPicPr>
        <p:blipFill>
          <a:blip r:embed="rId3" cstate="print"/>
          <a:srcRect l="25725" r="13178"/>
          <a:stretch>
            <a:fillRect/>
          </a:stretch>
        </p:blipFill>
        <p:spPr bwMode="auto">
          <a:xfrm>
            <a:off x="381000" y="1219200"/>
            <a:ext cx="1447800" cy="2613025"/>
          </a:xfrm>
          <a:prstGeom prst="rect">
            <a:avLst/>
          </a:prstGeom>
          <a:noFill/>
        </p:spPr>
      </p:pic>
      <p:pic>
        <p:nvPicPr>
          <p:cNvPr id="18440" name="Picture 8" descr="Cute Boy Cartoon Good Posing Stock Photo, Picture And Royalty Free ..."/>
          <p:cNvPicPr>
            <a:picLocks noChangeAspect="1" noChangeArrowheads="1"/>
          </p:cNvPicPr>
          <p:nvPr/>
        </p:nvPicPr>
        <p:blipFill>
          <a:blip r:embed="rId4" cstate="print"/>
          <a:srcRect l="20000" r="20000"/>
          <a:stretch>
            <a:fillRect/>
          </a:stretch>
        </p:blipFill>
        <p:spPr bwMode="auto">
          <a:xfrm>
            <a:off x="6873240" y="4572000"/>
            <a:ext cx="1280160" cy="2133600"/>
          </a:xfrm>
          <a:prstGeom prst="rect">
            <a:avLst/>
          </a:prstGeom>
          <a:noFill/>
        </p:spPr>
      </p:pic>
      <p:pic>
        <p:nvPicPr>
          <p:cNvPr id="18442" name="Picture 10" descr="Entry #70 by GeriAloha for Improve a cartoon character of the girl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590800" y="4495800"/>
            <a:ext cx="1653858" cy="2286000"/>
          </a:xfrm>
          <a:prstGeom prst="rect">
            <a:avLst/>
          </a:prstGeom>
          <a:noFill/>
        </p:spPr>
      </p:pic>
      <p:sp>
        <p:nvSpPr>
          <p:cNvPr id="22" name="Oval Callout 21"/>
          <p:cNvSpPr/>
          <p:nvPr/>
        </p:nvSpPr>
        <p:spPr>
          <a:xfrm>
            <a:off x="2590800" y="990600"/>
            <a:ext cx="2971800" cy="685800"/>
          </a:xfrm>
          <a:prstGeom prst="wedgeEllipseCallout">
            <a:avLst>
              <a:gd name="adj1" fmla="val 118233"/>
              <a:gd name="adj2" fmla="val 8897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70C0"/>
                </a:solidFill>
              </a:rPr>
              <a:t>     I </a:t>
            </a:r>
            <a:r>
              <a:rPr lang="en-US" dirty="0" smtClean="0">
                <a:solidFill>
                  <a:srgbClr val="0070C0"/>
                </a:solidFill>
              </a:rPr>
              <a:t>am a girl.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3276600" y="2438400"/>
            <a:ext cx="2971800" cy="685800"/>
          </a:xfrm>
          <a:prstGeom prst="wedgeEllipseCallout">
            <a:avLst>
              <a:gd name="adj1" fmla="val -121586"/>
              <a:gd name="adj2" fmla="val -8749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70C0"/>
                </a:solidFill>
              </a:rPr>
              <a:t>     I </a:t>
            </a:r>
            <a:r>
              <a:rPr lang="en-US" dirty="0" smtClean="0">
                <a:solidFill>
                  <a:srgbClr val="0070C0"/>
                </a:solidFill>
              </a:rPr>
              <a:t>am a </a:t>
            </a:r>
            <a:r>
              <a:rPr lang="en-US" dirty="0" smtClean="0">
                <a:solidFill>
                  <a:srgbClr val="0070C0"/>
                </a:solidFill>
              </a:rPr>
              <a:t>boy.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8448" name="Picture 16" descr="Lack of knowledge about seafood is biggest hurdle for US seafood ..."/>
          <p:cNvPicPr>
            <a:picLocks noChangeAspect="1" noChangeArrowheads="1"/>
          </p:cNvPicPr>
          <p:nvPr/>
        </p:nvPicPr>
        <p:blipFill>
          <a:blip r:embed="rId6" cstate="print"/>
          <a:srcRect l="8059" t="21451" r="17867" b="8179"/>
          <a:stretch>
            <a:fillRect/>
          </a:stretch>
        </p:blipFill>
        <p:spPr bwMode="auto">
          <a:xfrm>
            <a:off x="4648200" y="5410200"/>
            <a:ext cx="1082842" cy="1143000"/>
          </a:xfrm>
          <a:prstGeom prst="rect">
            <a:avLst/>
          </a:prstGeom>
          <a:noFill/>
        </p:spPr>
      </p:pic>
      <p:sp>
        <p:nvSpPr>
          <p:cNvPr id="28" name="Oval Callout 27"/>
          <p:cNvSpPr/>
          <p:nvPr/>
        </p:nvSpPr>
        <p:spPr>
          <a:xfrm>
            <a:off x="4724400" y="4038600"/>
            <a:ext cx="2971800" cy="685800"/>
          </a:xfrm>
          <a:prstGeom prst="wedgeEllipseCallout">
            <a:avLst>
              <a:gd name="adj1" fmla="val -29277"/>
              <a:gd name="adj2" fmla="val 21054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   </a:t>
            </a:r>
            <a:r>
              <a:rPr lang="en-US" dirty="0" smtClean="0">
                <a:solidFill>
                  <a:srgbClr val="FF0000"/>
                </a:solidFill>
              </a:rPr>
              <a:t>He is a boy.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9" name="Picture 16" descr="Lack of knowledge about seafood is biggest hurdle for US seafood ..."/>
          <p:cNvPicPr>
            <a:picLocks noChangeAspect="1" noChangeArrowheads="1"/>
          </p:cNvPicPr>
          <p:nvPr/>
        </p:nvPicPr>
        <p:blipFill>
          <a:blip r:embed="rId6" cstate="print"/>
          <a:srcRect l="8059" t="21451" r="17867" b="8179"/>
          <a:stretch>
            <a:fillRect/>
          </a:stretch>
        </p:blipFill>
        <p:spPr bwMode="auto">
          <a:xfrm>
            <a:off x="533400" y="5486400"/>
            <a:ext cx="1082842" cy="1143000"/>
          </a:xfrm>
          <a:prstGeom prst="rect">
            <a:avLst/>
          </a:prstGeom>
          <a:noFill/>
        </p:spPr>
      </p:pic>
      <p:sp>
        <p:nvSpPr>
          <p:cNvPr id="30" name="Oval Callout 29"/>
          <p:cNvSpPr/>
          <p:nvPr/>
        </p:nvSpPr>
        <p:spPr>
          <a:xfrm>
            <a:off x="609600" y="4114800"/>
            <a:ext cx="2971800" cy="685800"/>
          </a:xfrm>
          <a:prstGeom prst="wedgeEllipseCallout">
            <a:avLst>
              <a:gd name="adj1" fmla="val -29277"/>
              <a:gd name="adj2" fmla="val 21054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   </a:t>
            </a:r>
            <a:r>
              <a:rPr lang="en-US" dirty="0" smtClean="0">
                <a:solidFill>
                  <a:srgbClr val="FF0000"/>
                </a:solidFill>
              </a:rPr>
              <a:t>She is a girl.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ndian School Girl Standing Next Her Stock Vector (Royalty Free ..."/>
          <p:cNvPicPr>
            <a:picLocks noChangeAspect="1" noChangeArrowheads="1"/>
          </p:cNvPicPr>
          <p:nvPr/>
        </p:nvPicPr>
        <p:blipFill>
          <a:blip r:embed="rId2"/>
          <a:srcRect b="8571"/>
          <a:stretch>
            <a:fillRect/>
          </a:stretch>
        </p:blipFill>
        <p:spPr bwMode="auto">
          <a:xfrm>
            <a:off x="762000" y="914400"/>
            <a:ext cx="2476500" cy="2438400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1066800" y="3962400"/>
            <a:ext cx="3276600" cy="685800"/>
          </a:xfrm>
          <a:prstGeom prst="wedgeEllipseCallout">
            <a:avLst>
              <a:gd name="adj1" fmla="val -37379"/>
              <a:gd name="adj2" fmla="val -27960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70C0"/>
                </a:solidFill>
              </a:rPr>
              <a:t>     </a:t>
            </a:r>
            <a:r>
              <a:rPr lang="en-US" dirty="0" smtClean="0">
                <a:solidFill>
                  <a:srgbClr val="7030A0"/>
                </a:solidFill>
              </a:rPr>
              <a:t>You are a teacher.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7412" name="Picture 4" descr="Cat Clipart Walk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066800"/>
            <a:ext cx="2151063" cy="2322576"/>
          </a:xfrm>
          <a:prstGeom prst="rect">
            <a:avLst/>
          </a:prstGeom>
          <a:noFill/>
        </p:spPr>
      </p:pic>
      <p:pic>
        <p:nvPicPr>
          <p:cNvPr id="17414" name="Picture 6" descr="Boy Pointing Finger Cartoon Illustration Isolated On White Royalty ..."/>
          <p:cNvPicPr>
            <a:picLocks noChangeAspect="1" noChangeArrowheads="1"/>
          </p:cNvPicPr>
          <p:nvPr/>
        </p:nvPicPr>
        <p:blipFill>
          <a:blip r:embed="rId4" cstate="print"/>
          <a:srcRect l="18750" r="12500"/>
          <a:stretch>
            <a:fillRect/>
          </a:stretch>
        </p:blipFill>
        <p:spPr bwMode="auto">
          <a:xfrm rot="21001948">
            <a:off x="5532380" y="2641281"/>
            <a:ext cx="1676400" cy="2438400"/>
          </a:xfrm>
          <a:prstGeom prst="rect">
            <a:avLst/>
          </a:prstGeom>
          <a:noFill/>
        </p:spPr>
      </p:pic>
      <p:sp>
        <p:nvSpPr>
          <p:cNvPr id="8" name="Oval Callout 7"/>
          <p:cNvSpPr/>
          <p:nvPr/>
        </p:nvSpPr>
        <p:spPr>
          <a:xfrm>
            <a:off x="2971800" y="5410200"/>
            <a:ext cx="3276600" cy="685800"/>
          </a:xfrm>
          <a:prstGeom prst="wedgeEllipseCallout">
            <a:avLst>
              <a:gd name="adj1" fmla="val 48344"/>
              <a:gd name="adj2" fmla="val -28671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70C0"/>
                </a:solidFill>
              </a:rPr>
              <a:t>         </a:t>
            </a:r>
            <a:r>
              <a:rPr lang="en-US" dirty="0" smtClean="0">
                <a:solidFill>
                  <a:srgbClr val="7030A0"/>
                </a:solidFill>
              </a:rPr>
              <a:t>It is a cat.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7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oy Pointing Something Book Stock Vector (Royalty Free) 124968047"/>
          <p:cNvPicPr>
            <a:picLocks noChangeAspect="1" noChangeArrowheads="1"/>
          </p:cNvPicPr>
          <p:nvPr/>
        </p:nvPicPr>
        <p:blipFill>
          <a:blip r:embed="rId2" cstate="print"/>
          <a:srcRect b="6367"/>
          <a:stretch>
            <a:fillRect/>
          </a:stretch>
        </p:blipFill>
        <p:spPr bwMode="auto">
          <a:xfrm>
            <a:off x="2743200" y="685800"/>
            <a:ext cx="2288858" cy="2286000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152400" y="2971800"/>
            <a:ext cx="3276600" cy="685800"/>
          </a:xfrm>
          <a:prstGeom prst="wedgeEllipseCallout">
            <a:avLst>
              <a:gd name="adj1" fmla="val 48344"/>
              <a:gd name="adj2" fmla="val -28671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70C0"/>
                </a:solidFill>
              </a:rPr>
              <a:t>         </a:t>
            </a:r>
            <a:r>
              <a:rPr lang="en-US" dirty="0" smtClean="0">
                <a:solidFill>
                  <a:srgbClr val="7030A0"/>
                </a:solidFill>
              </a:rPr>
              <a:t>This is my book.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6388" name="Picture 4" descr="Little boy pointing away vector image on | Ilköğretim, Desenler, Resim"/>
          <p:cNvPicPr>
            <a:picLocks noChangeAspect="1" noChangeArrowheads="1"/>
          </p:cNvPicPr>
          <p:nvPr/>
        </p:nvPicPr>
        <p:blipFill>
          <a:blip r:embed="rId3" cstate="print"/>
          <a:srcRect b="7408"/>
          <a:stretch>
            <a:fillRect/>
          </a:stretch>
        </p:blipFill>
        <p:spPr bwMode="auto">
          <a:xfrm>
            <a:off x="4343400" y="4800600"/>
            <a:ext cx="1335405" cy="1905000"/>
          </a:xfrm>
          <a:prstGeom prst="rect">
            <a:avLst/>
          </a:prstGeom>
          <a:noFill/>
        </p:spPr>
      </p:pic>
      <p:pic>
        <p:nvPicPr>
          <p:cNvPr id="16390" name="Picture 6" descr="Illustration Of A Boy Playing Cricket Royalty Free Cliparts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352800"/>
            <a:ext cx="1697267" cy="2322576"/>
          </a:xfrm>
          <a:prstGeom prst="rect">
            <a:avLst/>
          </a:prstGeom>
          <a:noFill/>
        </p:spPr>
      </p:pic>
      <p:sp>
        <p:nvSpPr>
          <p:cNvPr id="8" name="Oval Callout 7"/>
          <p:cNvSpPr/>
          <p:nvPr/>
        </p:nvSpPr>
        <p:spPr>
          <a:xfrm>
            <a:off x="228600" y="5943600"/>
            <a:ext cx="3276600" cy="685800"/>
          </a:xfrm>
          <a:prstGeom prst="wedgeEllipseCallout">
            <a:avLst>
              <a:gd name="adj1" fmla="val 90205"/>
              <a:gd name="adj2" fmla="val -9978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70C0"/>
                </a:solidFill>
              </a:rPr>
              <a:t>         </a:t>
            </a:r>
            <a:r>
              <a:rPr lang="en-US" dirty="0" smtClean="0">
                <a:solidFill>
                  <a:srgbClr val="7030A0"/>
                </a:solidFill>
              </a:rPr>
              <a:t>That is your bat.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7000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209</TotalTime>
  <Words>112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Slide 1</vt:lpstr>
      <vt:lpstr>         Let’s learn some words from this lesson.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HAPPY CHILD</dc:title>
  <dc:creator>Krishn</dc:creator>
  <cp:lastModifiedBy>Krishn</cp:lastModifiedBy>
  <cp:revision>35</cp:revision>
  <dcterms:created xsi:type="dcterms:W3CDTF">2020-05-10T10:01:00Z</dcterms:created>
  <dcterms:modified xsi:type="dcterms:W3CDTF">2020-05-22T17:20:57Z</dcterms:modified>
</cp:coreProperties>
</file>