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71" r:id="rId1"/>
  </p:sldMasterIdLst>
  <p:notesMasterIdLst>
    <p:notesMasterId r:id="rId9"/>
  </p:notesMasterIdLst>
  <p:handoutMasterIdLst>
    <p:handoutMasterId r:id="rId10"/>
  </p:handoutMasterIdLst>
  <p:sldIdLst>
    <p:sldId id="307" r:id="rId2"/>
    <p:sldId id="308" r:id="rId3"/>
    <p:sldId id="309" r:id="rId4"/>
    <p:sldId id="310" r:id="rId5"/>
    <p:sldId id="311" r:id="rId6"/>
    <p:sldId id="312" r:id="rId7"/>
    <p:sldId id="313" r:id="rId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66FFFF"/>
    <a:srgbClr val="99FF66"/>
    <a:srgbClr val="AD3DA0"/>
    <a:srgbClr val="FFFF66"/>
    <a:srgbClr val="FF0000"/>
    <a:srgbClr val="6666FF"/>
    <a:srgbClr val="CC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xmlns="" id="{A39ED507-E1E2-4538-9857-9DBBE5A984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ahom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xmlns="" id="{89AF26D4-5029-4BC3-9A4B-6578C98822F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ahom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>
            <a:extLst>
              <a:ext uri="{FF2B5EF4-FFF2-40B4-BE49-F238E27FC236}">
                <a16:creationId xmlns:a16="http://schemas.microsoft.com/office/drawing/2014/main" xmlns="" id="{38124790-3023-4E55-A4CE-E58315A984B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ahom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3" name="Rectangle 5">
            <a:extLst>
              <a:ext uri="{FF2B5EF4-FFF2-40B4-BE49-F238E27FC236}">
                <a16:creationId xmlns:a16="http://schemas.microsoft.com/office/drawing/2014/main" xmlns="" id="{A57EBE57-4BF5-4681-9FBB-FA537511F63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282C5E0-01A9-4FB5-A652-3B33AE12CF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9FE3B-763E-45EC-A005-D64AE7F3240B}" type="datetimeFigureOut">
              <a:rPr lang="en-US" smtClean="0"/>
              <a:pPr/>
              <a:t>6/2/2020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31FED-A6CE-45E3-92B7-FC4B577170B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>
            <a:extLst>
              <a:ext uri="{FF2B5EF4-FFF2-40B4-BE49-F238E27FC236}">
                <a16:creationId xmlns:a16="http://schemas.microsoft.com/office/drawing/2014/main" xmlns="" id="{0211B98A-435F-453D-BF52-CDF50CC38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5BC793B-7A99-4ABB-8553-CA87138212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32488" y="4324350"/>
            <a:ext cx="22971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A0A2C7F5-C8E1-4FF6-8AD9-423959008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4324350"/>
            <a:ext cx="48799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3C01ACF-3F91-4F8D-9B9B-E711586F8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57900" y="1430338"/>
            <a:ext cx="2171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DF1D6-197D-4A82-8872-C187BD3397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786618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09ACFC3C-F367-43B6-B64B-29C5ADAB3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18B5CF47-EC9E-4E48-9170-79D02A164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CB565714-CA36-471E-8FA0-B992CA0C1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92E7B-A030-42EB-B4C9-DFAAF75D8F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768323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>
            <a:extLst>
              <a:ext uri="{FF2B5EF4-FFF2-40B4-BE49-F238E27FC236}">
                <a16:creationId xmlns:a16="http://schemas.microsoft.com/office/drawing/2014/main" xmlns="" id="{245272BC-BC06-4034-BEDA-0C0135E650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xmlns="" id="{653EE8B4-9EFF-4BA0-A5E7-2EB0456234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xmlns="" id="{4E0CBD73-8A13-4986-A74B-0175CB8B9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81000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xmlns="" id="{597D4639-1FE9-48C2-892B-3AE51B8EA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27DC9-01C6-423D-9BBD-0A41C3D179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084046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>
            <a:extLst>
              <a:ext uri="{FF2B5EF4-FFF2-40B4-BE49-F238E27FC236}">
                <a16:creationId xmlns:a16="http://schemas.microsoft.com/office/drawing/2014/main" xmlns="" id="{653C4C32-910C-41C2-AFA8-0693600014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5A5B956-4FC3-407C-AE80-DD2644E4C72A}"/>
              </a:ext>
            </a:extLst>
          </p:cNvPr>
          <p:cNvSpPr txBox="1"/>
          <p:nvPr/>
        </p:nvSpPr>
        <p:spPr>
          <a:xfrm>
            <a:off x="231775" y="808038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“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5AEBFED-EDB9-47FA-8A21-8B6D00406C92}"/>
              </a:ext>
            </a:extLst>
          </p:cNvPr>
          <p:cNvSpPr txBox="1"/>
          <p:nvPr/>
        </p:nvSpPr>
        <p:spPr>
          <a:xfrm>
            <a:off x="8147050" y="3021013"/>
            <a:ext cx="4572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xmlns="" id="{972489CC-7854-45FA-8A49-EBDB73FBD04D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xmlns="" id="{53CB4106-A0BE-4747-BC43-251990958C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93725" y="379413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xmlns="" id="{094C00F9-ACF9-4D9D-BA36-AE0FE98AB5C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6CAE4-C3E2-4329-8E9A-83FCEE00E8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4005694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>
            <a:extLst>
              <a:ext uri="{FF2B5EF4-FFF2-40B4-BE49-F238E27FC236}">
                <a16:creationId xmlns:a16="http://schemas.microsoft.com/office/drawing/2014/main" xmlns="" id="{FD38A90E-059E-48E4-8F93-C46D7F833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xmlns="" id="{5F781BBF-605A-4269-9A73-B2EB9025B3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79413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xmlns="" id="{D8DC7AB9-AAA8-494B-9ADC-9C3CE66FE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79413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xmlns="" id="{20E9D2FA-9BFD-4165-9F9E-4757BDA2D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DD3B3-0E99-4D6A-A027-90F3EDB9CF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4139346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xmlns="" id="{BCAC8219-3C93-4A3C-9A40-E68FADC3EC3D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4D6D71D5-25DA-4C81-9AAB-F9963E3001E7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xmlns="" id="{4871B1C4-5CD6-4012-A3C6-0F6E9C40463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A3565-DC61-4A54-A57B-FED740572D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787453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xmlns="" id="{186239BE-2C74-4A58-B407-0198DD2EACC5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xmlns="" id="{EB8DC990-3954-4094-BF6F-037FC4A99F1F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xmlns="" id="{CF2442F3-930C-48FE-9346-5845EA769279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BDCCC-C85B-4F8F-9431-948B4DCF53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568907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B47405-E536-4C27-9179-97A7CABF6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01E8B3-575F-49AB-B703-61B44B1D0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18F754-6C79-4CDC-9C86-7E4AB544F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14103-139F-41BA-AEE1-E85161DCBF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007896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>
            <a:extLst>
              <a:ext uri="{FF2B5EF4-FFF2-40B4-BE49-F238E27FC236}">
                <a16:creationId xmlns:a16="http://schemas.microsoft.com/office/drawing/2014/main" xmlns="" id="{858B756A-2779-4019-92D4-F98DD7E11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78457C7A-491B-4CA2-ABCD-E5D50C10C1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6B6E853B-7B5B-40C7-8E93-6493B4264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81000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C672B3D-9DC3-4DEA-BF5E-62CF9503A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28407-9F7A-4BCE-A3B6-F44B785DA3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72586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3D8E1F-8286-4086-BB9F-E9D9FF12F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16F897-413B-4E24-9678-5CA759EC5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223911-A12E-436D-A70F-49314ABE3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0264D-A158-4A05-9D09-25FD061F8B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819260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>
            <a:extLst>
              <a:ext uri="{FF2B5EF4-FFF2-40B4-BE49-F238E27FC236}">
                <a16:creationId xmlns:a16="http://schemas.microsoft.com/office/drawing/2014/main" xmlns="" id="{C8765C51-2887-4568-9B78-C51222D063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/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67A5F330-717C-4287-A21A-E885B5DA16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46CA8B92-C58F-44F8-B35D-616E94755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81000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0CA484F-73DD-4AF9-8E32-1494338DB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294AF-F5FE-47EC-A2CE-FD75BA6354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271471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DE601790-5A81-4565-87C7-BF7F7344A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37AD5E7F-A11A-46F6-B018-1D62E8EFC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B3CE7994-E899-4189-B76F-8596269B3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9EF23-4772-4AF9-86DF-92FC3A55C3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219519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9DE206EC-203D-4516-9154-4ACCCF40C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61A6FD91-A39F-4827-A9B9-6CC526666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751647B3-274F-49D8-8038-A5140120F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40C4-46EC-4AEC-9A72-B3394474C8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45452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55286884-3E93-47AE-8DF0-27A60E10C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A272BD1B-C22A-4E15-8007-FF57BF286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6542D4A6-A93C-449D-AE8B-1AC80093C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99B5B-326E-4BB2-831A-E05C53FF04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48131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F41C4C22-68EF-4C2C-84AF-CA2931D5A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515D6E50-EC08-4193-BE75-E5207D43D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E8BF10B3-4A8B-430C-862B-B3074DB79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2ED21-1C05-45B5-A539-EDC631811B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899408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FB2B3D3B-1D4B-4A12-9A4B-408377678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FA83BA0E-8C51-4F3E-8AA5-20D30ED7D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0E31AAA-D835-45B7-AAFC-A3B48A44D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51C21-AC4D-480A-AC29-6734D3C6A0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079973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456F706-4A04-4BA9-8782-8AC9BEF5C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657C8B9-66C2-4F1D-9C4B-A3AF535D6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0B68925-1332-4DB2-AA4C-BAC8498AF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B75E2-6834-40E9-8569-A0E40E9E96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202777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C0-HD-TOP.png">
            <a:extLst>
              <a:ext uri="{FF2B5EF4-FFF2-40B4-BE49-F238E27FC236}">
                <a16:creationId xmlns:a16="http://schemas.microsoft.com/office/drawing/2014/main" xmlns="" id="{421942AE-AE56-4A9C-B69B-09DC37B2F5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B0A622A-D48F-491B-A056-0CDB92BBB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763588"/>
            <a:ext cx="6378575" cy="129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xmlns="" id="{C5AD3FEF-9A55-4D22-BB96-E528D80922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2193925"/>
            <a:ext cx="7956550" cy="407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5E409F-D3B0-48CF-9303-29EACA99D6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11913" y="6356350"/>
            <a:ext cx="21383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0BC2C4-97F2-4086-9EE2-282C260A00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3725" y="6356350"/>
            <a:ext cx="5681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50CCAB-5361-45F8-8DB9-40EECF77E0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72250" y="381000"/>
            <a:ext cx="1978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891CE0B-5A88-415C-8BF6-8927A782CA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06" r:id="rId1"/>
    <p:sldLayoutId id="2147484195" r:id="rId2"/>
    <p:sldLayoutId id="2147484207" r:id="rId3"/>
    <p:sldLayoutId id="2147484196" r:id="rId4"/>
    <p:sldLayoutId id="2147484197" r:id="rId5"/>
    <p:sldLayoutId id="2147484198" r:id="rId6"/>
    <p:sldLayoutId id="2147484199" r:id="rId7"/>
    <p:sldLayoutId id="2147484200" r:id="rId8"/>
    <p:sldLayoutId id="2147484201" r:id="rId9"/>
    <p:sldLayoutId id="2147484202" r:id="rId10"/>
    <p:sldLayoutId id="2147484208" r:id="rId11"/>
    <p:sldLayoutId id="2147484209" r:id="rId12"/>
    <p:sldLayoutId id="2147484210" r:id="rId13"/>
    <p:sldLayoutId id="2147484203" r:id="rId14"/>
    <p:sldLayoutId id="2147484204" r:id="rId15"/>
    <p:sldLayoutId id="2147484205" r:id="rId16"/>
    <p:sldLayoutId id="2147484211" r:id="rId17"/>
  </p:sldLayoutIdLst>
  <p:txStyles>
    <p:titleStyle>
      <a:lvl1pPr algn="r" rtl="0" fontAlgn="base">
        <a:lnSpc>
          <a:spcPct val="90000"/>
        </a:lnSpc>
        <a:spcBef>
          <a:spcPct val="0"/>
        </a:spcBef>
        <a:spcAft>
          <a:spcPct val="0"/>
        </a:spcAft>
        <a:defRPr sz="40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2pPr>
      <a:lvl3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3pPr>
      <a:lvl4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4pPr>
      <a:lvl5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5pPr>
      <a:lvl6pPr marL="4572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6pPr>
      <a:lvl7pPr marL="9144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7pPr>
      <a:lvl8pPr marL="13716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8pPr>
      <a:lvl9pPr marL="18288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602D13E-7AF9-4FA3-A7B9-782E6878CF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500" y="642938"/>
            <a:ext cx="7231063" cy="1295400"/>
          </a:xfrm>
        </p:spPr>
        <p:txBody>
          <a:bodyPr rtlCol="0">
            <a:noAutofit/>
          </a:bodyPr>
          <a:lstStyle/>
          <a:p>
            <a:pPr algn="ctr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en-US" sz="2800" dirty="0">
                <a:latin typeface="Arial Black" panose="020B0A04020102020204" pitchFamily="34" charset="0"/>
              </a:rPr>
              <a:t>I B PATEL ENGLISH SCHOOL</a:t>
            </a:r>
          </a:p>
          <a:p>
            <a:pPr algn="ctr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Std 9 </a:t>
            </a:r>
            <a:r>
              <a:rPr lang="gu-IN" sz="2800" dirty="0" smtClean="0">
                <a:latin typeface="Arial Black" panose="020B0A04020102020204" pitchFamily="34" charset="0"/>
              </a:rPr>
              <a:t>(</a:t>
            </a:r>
            <a:r>
              <a:rPr lang="en-US" sz="2800" dirty="0" smtClean="0">
                <a:latin typeface="Arial Black" panose="020B0A04020102020204" pitchFamily="34" charset="0"/>
              </a:rPr>
              <a:t>S F)</a:t>
            </a:r>
            <a:endParaRPr lang="en-IN" sz="2800" dirty="0">
              <a:latin typeface="Arial Black" panose="020B0A04020102020204" pitchFamily="34" charset="0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7AD5ACD3-1124-45F3-A0BB-F151A2C54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25" y="1957388"/>
            <a:ext cx="457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  <a:latin typeface="Arial Black" panose="020B0A04020102020204" pitchFamily="34" charset="0"/>
              </a:rPr>
              <a:t>               CLASS</a:t>
            </a:r>
            <a:r>
              <a:rPr lang="en-US" altLang="en-US" sz="1800" dirty="0">
                <a:latin typeface="Arial Black" panose="020B0A04020102020204" pitchFamily="34" charset="0"/>
              </a:rPr>
              <a:t> </a:t>
            </a:r>
            <a:r>
              <a:rPr lang="en-US" altLang="en-US" sz="1800" dirty="0">
                <a:solidFill>
                  <a:srgbClr val="FFFF00"/>
                </a:solidFill>
                <a:latin typeface="Arial Black" panose="020B0A04020102020204" pitchFamily="34" charset="0"/>
              </a:rPr>
              <a:t>–</a:t>
            </a:r>
            <a:r>
              <a:rPr lang="en-US" altLang="en-US" sz="1800" dirty="0">
                <a:latin typeface="Arial Black" panose="020B0A04020102020204" pitchFamily="34" charset="0"/>
              </a:rPr>
              <a:t> </a:t>
            </a:r>
            <a:r>
              <a:rPr lang="en-US" altLang="en-US" sz="18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9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xmlns="" id="{5DB5E00B-D11D-4922-8EFE-7DDA3CD1F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25" y="2590800"/>
            <a:ext cx="457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99FF66"/>
                </a:solidFill>
                <a:latin typeface="Arial Black" panose="020B0A04020102020204" pitchFamily="34" charset="0"/>
              </a:rPr>
              <a:t>               SUBJECT </a:t>
            </a:r>
            <a:r>
              <a:rPr lang="en-US" altLang="en-US" sz="1800" dirty="0" smtClean="0">
                <a:solidFill>
                  <a:srgbClr val="99FF66"/>
                </a:solidFill>
                <a:latin typeface="Arial Black" panose="020B0A04020102020204" pitchFamily="34" charset="0"/>
              </a:rPr>
              <a:t>– GUJARATI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99FF66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DB913BF-314A-4481-ACE1-30F1CCBF37E5}"/>
              </a:ext>
            </a:extLst>
          </p:cNvPr>
          <p:cNvSpPr/>
          <p:nvPr/>
        </p:nvSpPr>
        <p:spPr>
          <a:xfrm>
            <a:off x="2011363" y="3389313"/>
            <a:ext cx="4572000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         CHAPTER – 1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94AD1DC-CF10-488C-A076-F90C1F1B8015}"/>
              </a:ext>
            </a:extLst>
          </p:cNvPr>
          <p:cNvSpPr/>
          <p:nvPr/>
        </p:nvSpPr>
        <p:spPr>
          <a:xfrm>
            <a:off x="1889125" y="450215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   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     </a:t>
            </a:r>
            <a:r>
              <a:rPr lang="gu-IN" sz="4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છપ્પા </a:t>
            </a:r>
            <a:endParaRPr lang="en-US" sz="4000" dirty="0">
              <a:solidFill>
                <a:schemeClr val="accent1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9223" name="Picture 7">
            <a:extLst>
              <a:ext uri="{FF2B5EF4-FFF2-40B4-BE49-F238E27FC236}">
                <a16:creationId xmlns:a16="http://schemas.microsoft.com/office/drawing/2014/main" xmlns="" id="{6303A0CD-246F-421D-B5E7-44E4D462F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14290"/>
            <a:ext cx="1928794" cy="17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63588"/>
            <a:ext cx="8121679" cy="1293812"/>
          </a:xfrm>
        </p:spPr>
        <p:txBody>
          <a:bodyPr/>
          <a:lstStyle/>
          <a:p>
            <a:pPr algn="ctr"/>
            <a:r>
              <a:rPr lang="gu-IN" u="sng" dirty="0" smtClean="0"/>
              <a:t>લેખક પરિચય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725" y="1785926"/>
            <a:ext cx="7956550" cy="4478349"/>
          </a:xfrm>
        </p:spPr>
        <p:txBody>
          <a:bodyPr/>
          <a:lstStyle/>
          <a:p>
            <a:r>
              <a:rPr lang="gu-IN" dirty="0" smtClean="0"/>
              <a:t>છપ્પાના લેખક છે સત્તરમી સદીના પૂર્વાર્ધમાં જન્મેલા અને ‘અખો’ નામથી ઓળખાતા એક જ્ઞાની સર્જક.</a:t>
            </a:r>
          </a:p>
          <a:p>
            <a:r>
              <a:rPr lang="gu-IN" dirty="0" smtClean="0"/>
              <a:t>તેમનું મૂળ નામ અક્ષય દાસ હતું, પરંતુ તેઓ ‘અખેદાસ’ તરીકે પણ ઓળખાતા હતા.</a:t>
            </a:r>
          </a:p>
          <a:p>
            <a:r>
              <a:rPr lang="gu-IN" dirty="0" smtClean="0"/>
              <a:t>તેમણે પોતાના કાવ્યો ‘અખા’ ના નામથી જ લખ્યા છે.</a:t>
            </a:r>
          </a:p>
          <a:p>
            <a:r>
              <a:rPr lang="gu-IN" dirty="0" smtClean="0"/>
              <a:t>તેઓ વ્યવસાયે સોની હતા.</a:t>
            </a:r>
          </a:p>
          <a:p>
            <a:r>
              <a:rPr lang="gu-IN" dirty="0" smtClean="0"/>
              <a:t>તેમના વિશાળ જ્ઞાનને કારણે તેઓ મધ્યકાલીન ગુજરાતી સાહિત્યમાં ‘જ્ઞાનના ગરવા વડલા’ તરીકે જાણીતા હતા.</a:t>
            </a:r>
          </a:p>
          <a:p>
            <a:r>
              <a:rPr lang="gu-IN" dirty="0" smtClean="0"/>
              <a:t>છપ્પા ઉપરાંત તેમણે ‘અખેગીતા’, ‘અનુભવબિંદુ’, ‘બ્રહ્મલીલા’, ‘કૈવલ્ય ગીતા’, ‘પંચીકરણ’, ‘ગુરુશિષ્યસંવાદ’ વગેરે કૃતિઓની પણ રચના કરી છે. 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63588"/>
            <a:ext cx="8050241" cy="1093776"/>
          </a:xfrm>
        </p:spPr>
        <p:txBody>
          <a:bodyPr/>
          <a:lstStyle/>
          <a:p>
            <a:pPr algn="ctr"/>
            <a:r>
              <a:rPr lang="gu-IN" u="sng" dirty="0" smtClean="0"/>
              <a:t>કાવ્ય પરિચય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u-IN" dirty="0" smtClean="0"/>
              <a:t>છપ્પાને દ્રષ્ટાંત કાવ્ય કહી શકાય કારણ કે તેમાં સીધા અને સરળ દ્રષ્ટાંતો દ્વારા જીવનની કડવી વાસ્તવિકતા પર તીખો કટાક્ષ કરવામાં  આવે છે.</a:t>
            </a:r>
          </a:p>
          <a:p>
            <a:r>
              <a:rPr lang="gu-IN" dirty="0" smtClean="0"/>
              <a:t>જીવનનું તત્વજ્ઞાન ખૂબ સરળતાથી રજૂ કરવામાં આવે છે.</a:t>
            </a:r>
          </a:p>
          <a:p>
            <a:r>
              <a:rPr lang="gu-IN" dirty="0" smtClean="0"/>
              <a:t>અહીં પ્રથમ છપ્પામાં અખાએ બાહ્ય આચાર દ્વારા ઈશ્વરને પામવાનો પ્રયત્ન કરતાં લોકોને ‘મૂરખ’ કહ્યા છે, અને એક જ ઈશ્વર છે એ વાત કેટલી સરળતાથી જણાવી દીધી છે!</a:t>
            </a:r>
          </a:p>
          <a:p>
            <a:r>
              <a:rPr lang="gu-IN" dirty="0" smtClean="0"/>
              <a:t>બીજા છપ્પામાં અખાએ સમાજના કહેવાતા બુદ્ધિમાન પણ રૂઢિઓના અંધકારમાં સબડતા લોકોને ઘુવડ સાથે સરખાવી તીખો કટાક્ષ કર્યો છે.</a:t>
            </a:r>
          </a:p>
          <a:p>
            <a:endParaRPr lang="gu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63588"/>
            <a:ext cx="8050241" cy="1293812"/>
          </a:xfrm>
        </p:spPr>
        <p:txBody>
          <a:bodyPr/>
          <a:lstStyle/>
          <a:p>
            <a:pPr algn="ctr"/>
            <a:r>
              <a:rPr lang="gu-IN" u="sng" dirty="0" smtClean="0"/>
              <a:t>વ્યાકરણ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gu-IN" sz="3200" b="1" u="sng" dirty="0" smtClean="0"/>
              <a:t>સમાનાર્થી શબ્દો</a:t>
            </a:r>
          </a:p>
          <a:p>
            <a:r>
              <a:rPr lang="gu-IN" sz="2400" dirty="0" smtClean="0"/>
              <a:t>ફૂડે કૂડ = કપટ, છલ</a:t>
            </a:r>
          </a:p>
          <a:p>
            <a:r>
              <a:rPr lang="gu-IN" sz="2400" dirty="0" smtClean="0"/>
              <a:t>ઘૂડ = ઘૂવડ</a:t>
            </a:r>
          </a:p>
          <a:p>
            <a:r>
              <a:rPr lang="gu-IN" sz="2400" dirty="0" smtClean="0"/>
              <a:t>ઉત્પાત = દુઃખ, પીડા, ખોટી માન્યતા </a:t>
            </a:r>
          </a:p>
          <a:p>
            <a:r>
              <a:rPr lang="gu-IN" sz="2400" dirty="0" smtClean="0"/>
              <a:t>સૂર્ય = સૂરજ, રવિ, ભાનુ</a:t>
            </a:r>
          </a:p>
          <a:p>
            <a:r>
              <a:rPr lang="gu-IN" sz="2400" dirty="0" smtClean="0"/>
              <a:t>સનાન = સ્નાન , નહાવું તે </a:t>
            </a:r>
          </a:p>
          <a:p>
            <a:r>
              <a:rPr lang="gu-IN" sz="2400" dirty="0" smtClean="0"/>
              <a:t>ડાહ્યા  = જ્ઞાની, જાણકાર</a:t>
            </a:r>
          </a:p>
          <a:p>
            <a:r>
              <a:rPr lang="gu-IN" sz="2400" dirty="0" smtClean="0"/>
              <a:t>મોટા = ( મોટા લોકો એવા અર્થમાં) માનવંત </a:t>
            </a:r>
            <a:endParaRPr lang="en-IN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63588"/>
            <a:ext cx="8050241" cy="1293812"/>
          </a:xfrm>
        </p:spPr>
        <p:txBody>
          <a:bodyPr/>
          <a:lstStyle/>
          <a:p>
            <a:pPr algn="ctr"/>
            <a:r>
              <a:rPr lang="gu-IN" u="sng" dirty="0" smtClean="0"/>
              <a:t>વિરુદ્ધાર્થી શબ્દો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u-IN" dirty="0" smtClean="0"/>
              <a:t>ઢોંગી – સરળ, સીધું</a:t>
            </a:r>
          </a:p>
          <a:p>
            <a:r>
              <a:rPr lang="gu-IN" dirty="0" smtClean="0"/>
              <a:t>જ્ઞાન  - અજ્ઞાન, મૂર્ખ</a:t>
            </a:r>
          </a:p>
          <a:p>
            <a:r>
              <a:rPr lang="gu-IN" dirty="0" smtClean="0"/>
              <a:t>કપટ  - નિષ્કપટ, કપટ રહિત </a:t>
            </a:r>
          </a:p>
          <a:p>
            <a:r>
              <a:rPr lang="gu-IN" dirty="0" smtClean="0"/>
              <a:t>ડાહ્યા – ગાંડા, પાગલ </a:t>
            </a:r>
          </a:p>
          <a:p>
            <a:r>
              <a:rPr lang="gu-IN" dirty="0" smtClean="0"/>
              <a:t>દેવ – દાનવ, રાક્ષસ </a:t>
            </a:r>
          </a:p>
          <a:p>
            <a:r>
              <a:rPr lang="gu-IN" dirty="0" smtClean="0"/>
              <a:t>મોટા – નાના, લઘુ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63588"/>
            <a:ext cx="8050241" cy="1293812"/>
          </a:xfrm>
        </p:spPr>
        <p:txBody>
          <a:bodyPr/>
          <a:lstStyle/>
          <a:p>
            <a:pPr algn="ctr"/>
            <a:r>
              <a:rPr lang="gu-IN" u="sng" dirty="0" smtClean="0"/>
              <a:t>જોડણી સુધારો</a:t>
            </a:r>
            <a:r>
              <a:rPr lang="gu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u-IN" dirty="0" smtClean="0"/>
              <a:t>પથ્થર-</a:t>
            </a:r>
          </a:p>
          <a:p>
            <a:r>
              <a:rPr lang="gu-IN" dirty="0" smtClean="0"/>
              <a:t>પુજે-</a:t>
            </a:r>
          </a:p>
          <a:p>
            <a:r>
              <a:rPr lang="gu-IN" dirty="0" smtClean="0"/>
              <a:t>તૂલશી-</a:t>
            </a:r>
          </a:p>
          <a:p>
            <a:r>
              <a:rPr lang="gu-IN" dirty="0" smtClean="0"/>
              <a:t>ડાયા-</a:t>
            </a:r>
          </a:p>
          <a:p>
            <a:r>
              <a:rPr lang="gu-IN" dirty="0" smtClean="0"/>
              <a:t>કુડેકુડ-</a:t>
            </a:r>
          </a:p>
          <a:p>
            <a:r>
              <a:rPr lang="gu-IN" dirty="0" smtClean="0"/>
              <a:t>સુર્ય-</a:t>
            </a:r>
          </a:p>
          <a:p>
            <a:r>
              <a:rPr lang="gu-IN" dirty="0" smtClean="0"/>
              <a:t>મુરખ-</a:t>
            </a:r>
          </a:p>
          <a:p>
            <a:r>
              <a:rPr lang="gu-IN" dirty="0" smtClean="0"/>
              <a:t>મુકી-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63588"/>
            <a:ext cx="8050241" cy="1293812"/>
          </a:xfrm>
        </p:spPr>
        <p:txBody>
          <a:bodyPr/>
          <a:lstStyle/>
          <a:p>
            <a:pPr algn="ctr"/>
            <a:r>
              <a:rPr lang="gu-IN" u="sng" dirty="0" smtClean="0"/>
              <a:t>ઉપસંહાર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u-IN" dirty="0" smtClean="0"/>
              <a:t>તો મિત્રો , તમે જાણ્યું કે ....</a:t>
            </a:r>
          </a:p>
          <a:p>
            <a:endParaRPr lang="gu-IN" dirty="0" smtClean="0"/>
          </a:p>
          <a:p>
            <a:r>
              <a:rPr lang="gu-IN" dirty="0" smtClean="0"/>
              <a:t>છપ્પા એક કાવ્ય પ્રકાર છે.</a:t>
            </a:r>
          </a:p>
          <a:p>
            <a:r>
              <a:rPr lang="gu-IN" dirty="0" smtClean="0"/>
              <a:t>તેને દ્રષ્ટાંત કાવ્ય કહી શકાય.</a:t>
            </a:r>
          </a:p>
          <a:p>
            <a:r>
              <a:rPr lang="gu-IN" dirty="0" smtClean="0"/>
              <a:t>અહીં લેવાયેલા માત્ર બે છપ્પા પણ જીવન અંગેની ઘણી સમજ આપી જાય છે.</a:t>
            </a:r>
          </a:p>
          <a:p>
            <a:r>
              <a:rPr lang="gu-IN" dirty="0" smtClean="0"/>
              <a:t>છપ્પા </a:t>
            </a:r>
            <a:r>
              <a:rPr lang="gu-IN" dirty="0" smtClean="0"/>
              <a:t>કાવ્ય</a:t>
            </a:r>
            <a:r>
              <a:rPr lang="en-US" dirty="0" smtClean="0"/>
              <a:t> </a:t>
            </a:r>
            <a:r>
              <a:rPr lang="gu-IN" dirty="0" smtClean="0"/>
              <a:t>પ્રકારના લેખનમાં </a:t>
            </a:r>
            <a:r>
              <a:rPr lang="gu-IN" dirty="0" smtClean="0"/>
              <a:t>અખાનું નામ આગળ પડતું છે.</a:t>
            </a:r>
          </a:p>
          <a:p>
            <a:endParaRPr lang="gu-IN" dirty="0" smtClean="0"/>
          </a:p>
          <a:p>
            <a:endParaRPr lang="gu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922</TotalTime>
  <Words>342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Vapor Trail</vt:lpstr>
      <vt:lpstr>Slide 1</vt:lpstr>
      <vt:lpstr>લેખક પરિચય</vt:lpstr>
      <vt:lpstr>કાવ્ય પરિચય</vt:lpstr>
      <vt:lpstr>વ્યાકરણ</vt:lpstr>
      <vt:lpstr>વિરુદ્ધાર્થી શબ્દો</vt:lpstr>
      <vt:lpstr>જોડણી સુધારો </vt:lpstr>
      <vt:lpstr>ઉપસંહાર</vt:lpstr>
    </vt:vector>
  </TitlesOfParts>
  <Company>Advantage Tutoring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Positive and Negative Numbers</dc:title>
  <dc:creator>Monica/Bob Yuskaitis</dc:creator>
  <cp:lastModifiedBy>ARPIT</cp:lastModifiedBy>
  <cp:revision>73</cp:revision>
  <cp:lastPrinted>1601-01-01T00:00:00Z</cp:lastPrinted>
  <dcterms:created xsi:type="dcterms:W3CDTF">2000-03-19T18:18:00Z</dcterms:created>
  <dcterms:modified xsi:type="dcterms:W3CDTF">2020-06-01T20:54:52Z</dcterms:modified>
</cp:coreProperties>
</file>